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462" y="-22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2020/03/27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2020/03/27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2020/03/27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2020/03/27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2020/03/27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473678" y="399143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127000" y="0"/>
                </a:moveTo>
                <a:lnTo>
                  <a:pt x="0" y="0"/>
                </a:lnTo>
                <a:lnTo>
                  <a:pt x="0" y="127000"/>
                </a:lnTo>
                <a:lnTo>
                  <a:pt x="6350" y="120650"/>
                </a:lnTo>
                <a:lnTo>
                  <a:pt x="6350" y="6350"/>
                </a:lnTo>
                <a:lnTo>
                  <a:pt x="120650" y="63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473678" y="399143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127000" y="0"/>
                </a:moveTo>
                <a:lnTo>
                  <a:pt x="120650" y="6350"/>
                </a:lnTo>
                <a:lnTo>
                  <a:pt x="120650" y="120650"/>
                </a:lnTo>
                <a:lnTo>
                  <a:pt x="6350" y="120650"/>
                </a:lnTo>
                <a:lnTo>
                  <a:pt x="0" y="127000"/>
                </a:lnTo>
                <a:lnTo>
                  <a:pt x="127000" y="12700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480028" y="3997782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0"/>
                </a:lnTo>
                <a:lnTo>
                  <a:pt x="0" y="114300"/>
                </a:lnTo>
                <a:lnTo>
                  <a:pt x="6350" y="107950"/>
                </a:lnTo>
                <a:lnTo>
                  <a:pt x="6350" y="6350"/>
                </a:lnTo>
                <a:lnTo>
                  <a:pt x="107950" y="6350"/>
                </a:lnTo>
                <a:lnTo>
                  <a:pt x="11430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480028" y="3997782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107950" y="6350"/>
                </a:lnTo>
                <a:lnTo>
                  <a:pt x="107950" y="107950"/>
                </a:lnTo>
                <a:lnTo>
                  <a:pt x="6350" y="107950"/>
                </a:lnTo>
                <a:lnTo>
                  <a:pt x="0" y="114300"/>
                </a:lnTo>
                <a:lnTo>
                  <a:pt x="114300" y="114300"/>
                </a:lnTo>
                <a:lnTo>
                  <a:pt x="114300" y="0"/>
                </a:lnTo>
                <a:close/>
              </a:path>
            </a:pathLst>
          </a:custGeom>
          <a:solidFill>
            <a:srgbClr val="D3D0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2439619" y="399143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127000" y="0"/>
                </a:moveTo>
                <a:lnTo>
                  <a:pt x="0" y="0"/>
                </a:lnTo>
                <a:lnTo>
                  <a:pt x="0" y="127000"/>
                </a:lnTo>
                <a:lnTo>
                  <a:pt x="6350" y="120650"/>
                </a:lnTo>
                <a:lnTo>
                  <a:pt x="6350" y="6350"/>
                </a:lnTo>
                <a:lnTo>
                  <a:pt x="120650" y="63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2439619" y="399143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127000" y="0"/>
                </a:moveTo>
                <a:lnTo>
                  <a:pt x="120650" y="6350"/>
                </a:lnTo>
                <a:lnTo>
                  <a:pt x="120650" y="120650"/>
                </a:lnTo>
                <a:lnTo>
                  <a:pt x="6350" y="120650"/>
                </a:lnTo>
                <a:lnTo>
                  <a:pt x="0" y="127000"/>
                </a:lnTo>
                <a:lnTo>
                  <a:pt x="127000" y="12700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2445969" y="3997782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0"/>
                </a:lnTo>
                <a:lnTo>
                  <a:pt x="0" y="114300"/>
                </a:lnTo>
                <a:lnTo>
                  <a:pt x="6350" y="107950"/>
                </a:lnTo>
                <a:lnTo>
                  <a:pt x="6350" y="6350"/>
                </a:lnTo>
                <a:lnTo>
                  <a:pt x="107950" y="6350"/>
                </a:lnTo>
                <a:lnTo>
                  <a:pt x="11430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2445969" y="3997782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107950" y="6350"/>
                </a:lnTo>
                <a:lnTo>
                  <a:pt x="107950" y="107950"/>
                </a:lnTo>
                <a:lnTo>
                  <a:pt x="6350" y="107950"/>
                </a:lnTo>
                <a:lnTo>
                  <a:pt x="0" y="114300"/>
                </a:lnTo>
                <a:lnTo>
                  <a:pt x="114300" y="114300"/>
                </a:lnTo>
                <a:lnTo>
                  <a:pt x="114300" y="0"/>
                </a:lnTo>
                <a:close/>
              </a:path>
            </a:pathLst>
          </a:custGeom>
          <a:solidFill>
            <a:srgbClr val="D3D0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456918" y="399143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127000" y="0"/>
                </a:moveTo>
                <a:lnTo>
                  <a:pt x="0" y="0"/>
                </a:lnTo>
                <a:lnTo>
                  <a:pt x="0" y="127000"/>
                </a:lnTo>
                <a:lnTo>
                  <a:pt x="6350" y="120650"/>
                </a:lnTo>
                <a:lnTo>
                  <a:pt x="6350" y="6350"/>
                </a:lnTo>
                <a:lnTo>
                  <a:pt x="120650" y="63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1456918" y="399143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127000" y="0"/>
                </a:moveTo>
                <a:lnTo>
                  <a:pt x="120650" y="6350"/>
                </a:lnTo>
                <a:lnTo>
                  <a:pt x="120650" y="120650"/>
                </a:lnTo>
                <a:lnTo>
                  <a:pt x="6350" y="120650"/>
                </a:lnTo>
                <a:lnTo>
                  <a:pt x="0" y="127000"/>
                </a:lnTo>
                <a:lnTo>
                  <a:pt x="127000" y="12700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1463268" y="3997782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0"/>
                </a:lnTo>
                <a:lnTo>
                  <a:pt x="0" y="114300"/>
                </a:lnTo>
                <a:lnTo>
                  <a:pt x="6350" y="107950"/>
                </a:lnTo>
                <a:lnTo>
                  <a:pt x="6350" y="6350"/>
                </a:lnTo>
                <a:lnTo>
                  <a:pt x="107950" y="6350"/>
                </a:lnTo>
                <a:lnTo>
                  <a:pt x="11430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1463268" y="3997782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107950" y="6350"/>
                </a:lnTo>
                <a:lnTo>
                  <a:pt x="107950" y="107950"/>
                </a:lnTo>
                <a:lnTo>
                  <a:pt x="6350" y="107950"/>
                </a:lnTo>
                <a:lnTo>
                  <a:pt x="0" y="114300"/>
                </a:lnTo>
                <a:lnTo>
                  <a:pt x="114300" y="114300"/>
                </a:lnTo>
                <a:lnTo>
                  <a:pt x="114300" y="0"/>
                </a:lnTo>
                <a:close/>
              </a:path>
            </a:pathLst>
          </a:custGeom>
          <a:solidFill>
            <a:srgbClr val="D3D0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5498782" y="399143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127000" y="0"/>
                </a:moveTo>
                <a:lnTo>
                  <a:pt x="0" y="0"/>
                </a:lnTo>
                <a:lnTo>
                  <a:pt x="0" y="127000"/>
                </a:lnTo>
                <a:lnTo>
                  <a:pt x="6350" y="120650"/>
                </a:lnTo>
                <a:lnTo>
                  <a:pt x="6350" y="6350"/>
                </a:lnTo>
                <a:lnTo>
                  <a:pt x="120650" y="63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5498782" y="399143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127000" y="0"/>
                </a:moveTo>
                <a:lnTo>
                  <a:pt x="120650" y="6350"/>
                </a:lnTo>
                <a:lnTo>
                  <a:pt x="120650" y="120650"/>
                </a:lnTo>
                <a:lnTo>
                  <a:pt x="6350" y="120650"/>
                </a:lnTo>
                <a:lnTo>
                  <a:pt x="0" y="127000"/>
                </a:lnTo>
                <a:lnTo>
                  <a:pt x="127000" y="12700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5505132" y="3997782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0"/>
                </a:lnTo>
                <a:lnTo>
                  <a:pt x="0" y="114300"/>
                </a:lnTo>
                <a:lnTo>
                  <a:pt x="6350" y="107950"/>
                </a:lnTo>
                <a:lnTo>
                  <a:pt x="6350" y="6350"/>
                </a:lnTo>
                <a:lnTo>
                  <a:pt x="107950" y="6350"/>
                </a:lnTo>
                <a:lnTo>
                  <a:pt x="11430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5505132" y="3997782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107950" y="6350"/>
                </a:lnTo>
                <a:lnTo>
                  <a:pt x="107950" y="107950"/>
                </a:lnTo>
                <a:lnTo>
                  <a:pt x="6350" y="107950"/>
                </a:lnTo>
                <a:lnTo>
                  <a:pt x="0" y="114300"/>
                </a:lnTo>
                <a:lnTo>
                  <a:pt x="114300" y="114300"/>
                </a:lnTo>
                <a:lnTo>
                  <a:pt x="114300" y="0"/>
                </a:lnTo>
                <a:close/>
              </a:path>
            </a:pathLst>
          </a:custGeom>
          <a:solidFill>
            <a:srgbClr val="D3D0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4825085" y="399143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127000" y="0"/>
                </a:moveTo>
                <a:lnTo>
                  <a:pt x="0" y="0"/>
                </a:lnTo>
                <a:lnTo>
                  <a:pt x="0" y="127000"/>
                </a:lnTo>
                <a:lnTo>
                  <a:pt x="6350" y="120650"/>
                </a:lnTo>
                <a:lnTo>
                  <a:pt x="6350" y="6350"/>
                </a:lnTo>
                <a:lnTo>
                  <a:pt x="120650" y="63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4825085" y="399143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127000" y="0"/>
                </a:moveTo>
                <a:lnTo>
                  <a:pt x="120650" y="6350"/>
                </a:lnTo>
                <a:lnTo>
                  <a:pt x="120650" y="120650"/>
                </a:lnTo>
                <a:lnTo>
                  <a:pt x="6350" y="120650"/>
                </a:lnTo>
                <a:lnTo>
                  <a:pt x="0" y="127000"/>
                </a:lnTo>
                <a:lnTo>
                  <a:pt x="127000" y="12700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4831435" y="3997782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0"/>
                </a:lnTo>
                <a:lnTo>
                  <a:pt x="0" y="114300"/>
                </a:lnTo>
                <a:lnTo>
                  <a:pt x="6350" y="107950"/>
                </a:lnTo>
                <a:lnTo>
                  <a:pt x="6350" y="6350"/>
                </a:lnTo>
                <a:lnTo>
                  <a:pt x="107950" y="6350"/>
                </a:lnTo>
                <a:lnTo>
                  <a:pt x="11430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4831435" y="3997782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107950" y="6350"/>
                </a:lnTo>
                <a:lnTo>
                  <a:pt x="107950" y="107950"/>
                </a:lnTo>
                <a:lnTo>
                  <a:pt x="6350" y="107950"/>
                </a:lnTo>
                <a:lnTo>
                  <a:pt x="0" y="114300"/>
                </a:lnTo>
                <a:lnTo>
                  <a:pt x="114300" y="114300"/>
                </a:lnTo>
                <a:lnTo>
                  <a:pt x="114300" y="0"/>
                </a:lnTo>
                <a:close/>
              </a:path>
            </a:pathLst>
          </a:custGeom>
          <a:solidFill>
            <a:srgbClr val="D3D0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4293717" y="399143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127000" y="0"/>
                </a:moveTo>
                <a:lnTo>
                  <a:pt x="0" y="0"/>
                </a:lnTo>
                <a:lnTo>
                  <a:pt x="0" y="127000"/>
                </a:lnTo>
                <a:lnTo>
                  <a:pt x="6350" y="120650"/>
                </a:lnTo>
                <a:lnTo>
                  <a:pt x="6350" y="6350"/>
                </a:lnTo>
                <a:lnTo>
                  <a:pt x="120650" y="635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4293717" y="399143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127000" y="0"/>
                </a:moveTo>
                <a:lnTo>
                  <a:pt x="120650" y="6350"/>
                </a:lnTo>
                <a:lnTo>
                  <a:pt x="120650" y="120650"/>
                </a:lnTo>
                <a:lnTo>
                  <a:pt x="6350" y="120650"/>
                </a:lnTo>
                <a:lnTo>
                  <a:pt x="0" y="127000"/>
                </a:lnTo>
                <a:lnTo>
                  <a:pt x="127000" y="127000"/>
                </a:lnTo>
                <a:lnTo>
                  <a:pt x="127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4300067" y="3997782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0"/>
                </a:lnTo>
                <a:lnTo>
                  <a:pt x="0" y="114300"/>
                </a:lnTo>
                <a:lnTo>
                  <a:pt x="6350" y="107950"/>
                </a:lnTo>
                <a:lnTo>
                  <a:pt x="6350" y="6350"/>
                </a:lnTo>
                <a:lnTo>
                  <a:pt x="107950" y="6350"/>
                </a:lnTo>
                <a:lnTo>
                  <a:pt x="11430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4300067" y="3997782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107950" y="6350"/>
                </a:lnTo>
                <a:lnTo>
                  <a:pt x="107950" y="107950"/>
                </a:lnTo>
                <a:lnTo>
                  <a:pt x="6350" y="107950"/>
                </a:lnTo>
                <a:lnTo>
                  <a:pt x="0" y="114300"/>
                </a:lnTo>
                <a:lnTo>
                  <a:pt x="114300" y="114300"/>
                </a:lnTo>
                <a:lnTo>
                  <a:pt x="114300" y="0"/>
                </a:lnTo>
                <a:close/>
              </a:path>
            </a:pathLst>
          </a:custGeom>
          <a:solidFill>
            <a:srgbClr val="D3D0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4309592" y="4007307"/>
            <a:ext cx="95250" cy="95250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0" y="0"/>
                </a:moveTo>
                <a:lnTo>
                  <a:pt x="95250" y="9525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4309592" y="4007307"/>
            <a:ext cx="95250" cy="95250"/>
          </a:xfrm>
          <a:custGeom>
            <a:avLst/>
            <a:gdLst/>
            <a:ahLst/>
            <a:cxnLst/>
            <a:rect l="l" t="t" r="r" b="b"/>
            <a:pathLst>
              <a:path w="95250" h="95250">
                <a:moveTo>
                  <a:pt x="95250" y="0"/>
                </a:moveTo>
                <a:lnTo>
                  <a:pt x="0" y="9525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4865700" y="9428022"/>
            <a:ext cx="139700" cy="139700"/>
          </a:xfrm>
          <a:custGeom>
            <a:avLst/>
            <a:gdLst/>
            <a:ahLst/>
            <a:cxnLst/>
            <a:rect l="l" t="t" r="r" b="b"/>
            <a:pathLst>
              <a:path w="139700" h="139700">
                <a:moveTo>
                  <a:pt x="0" y="139699"/>
                </a:moveTo>
                <a:lnTo>
                  <a:pt x="139700" y="139699"/>
                </a:lnTo>
                <a:lnTo>
                  <a:pt x="139700" y="0"/>
                </a:lnTo>
                <a:lnTo>
                  <a:pt x="0" y="0"/>
                </a:lnTo>
                <a:lnTo>
                  <a:pt x="0" y="13969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488391" y="9428022"/>
            <a:ext cx="139700" cy="139700"/>
          </a:xfrm>
          <a:custGeom>
            <a:avLst/>
            <a:gdLst/>
            <a:ahLst/>
            <a:cxnLst/>
            <a:rect l="l" t="t" r="r" b="b"/>
            <a:pathLst>
              <a:path w="139700" h="139700">
                <a:moveTo>
                  <a:pt x="0" y="139699"/>
                </a:moveTo>
                <a:lnTo>
                  <a:pt x="139700" y="139699"/>
                </a:lnTo>
                <a:lnTo>
                  <a:pt x="139700" y="0"/>
                </a:lnTo>
                <a:lnTo>
                  <a:pt x="0" y="0"/>
                </a:lnTo>
                <a:lnTo>
                  <a:pt x="0" y="13969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6008014" y="9428022"/>
            <a:ext cx="139700" cy="139700"/>
          </a:xfrm>
          <a:custGeom>
            <a:avLst/>
            <a:gdLst/>
            <a:ahLst/>
            <a:cxnLst/>
            <a:rect l="l" t="t" r="r" b="b"/>
            <a:pathLst>
              <a:path w="139700" h="139700">
                <a:moveTo>
                  <a:pt x="0" y="139699"/>
                </a:moveTo>
                <a:lnTo>
                  <a:pt x="139700" y="139699"/>
                </a:lnTo>
                <a:lnTo>
                  <a:pt x="139700" y="0"/>
                </a:lnTo>
                <a:lnTo>
                  <a:pt x="0" y="0"/>
                </a:lnTo>
                <a:lnTo>
                  <a:pt x="0" y="13969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2020/03/27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rc.army.mil/content/Retirement%20Points%20Accounting%20System%20RPAS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3560" y="9602965"/>
            <a:ext cx="1606550" cy="167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Arial"/>
                <a:cs typeface="Arial"/>
              </a:rPr>
              <a:t>DA </a:t>
            </a:r>
            <a:r>
              <a:rPr sz="1000" b="1" dirty="0">
                <a:latin typeface="Arial"/>
                <a:cs typeface="Arial"/>
              </a:rPr>
              <a:t>FORM 1380, MAY</a:t>
            </a:r>
            <a:r>
              <a:rPr sz="1000" b="1" spc="-7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2019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29190" y="9616388"/>
            <a:ext cx="1665605" cy="120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dirty="0">
                <a:latin typeface="Arial"/>
                <a:cs typeface="Arial"/>
              </a:rPr>
              <a:t>PREVIOUS EDITIONS ARE</a:t>
            </a:r>
            <a:r>
              <a:rPr sz="700" spc="-10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OBSOLETE.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15721" y="9619259"/>
            <a:ext cx="678180" cy="105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dirty="0">
                <a:latin typeface="Arial"/>
                <a:cs typeface="Arial"/>
              </a:rPr>
              <a:t>APD AEM</a:t>
            </a:r>
            <a:r>
              <a:rPr sz="600" spc="-105" dirty="0">
                <a:latin typeface="Arial"/>
                <a:cs typeface="Arial"/>
              </a:rPr>
              <a:t> </a:t>
            </a:r>
            <a:r>
              <a:rPr sz="600" dirty="0">
                <a:latin typeface="Arial"/>
                <a:cs typeface="Arial"/>
              </a:rPr>
              <a:t>v1.00ES</a:t>
            </a:r>
            <a:endParaRPr sz="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89723" y="1837004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1815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89723" y="1837004"/>
            <a:ext cx="182245" cy="0"/>
          </a:xfrm>
          <a:custGeom>
            <a:avLst/>
            <a:gdLst/>
            <a:ahLst/>
            <a:cxnLst/>
            <a:rect l="l" t="t" r="r" b="b"/>
            <a:pathLst>
              <a:path w="182244">
                <a:moveTo>
                  <a:pt x="0" y="0"/>
                </a:moveTo>
                <a:lnTo>
                  <a:pt x="18223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89647" y="2599270"/>
            <a:ext cx="0" cy="151130"/>
          </a:xfrm>
          <a:custGeom>
            <a:avLst/>
            <a:gdLst/>
            <a:ahLst/>
            <a:cxnLst/>
            <a:rect l="l" t="t" r="r" b="b"/>
            <a:pathLst>
              <a:path h="151130">
                <a:moveTo>
                  <a:pt x="0" y="0"/>
                </a:moveTo>
                <a:lnTo>
                  <a:pt x="0" y="150914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89723" y="2751404"/>
            <a:ext cx="182245" cy="0"/>
          </a:xfrm>
          <a:custGeom>
            <a:avLst/>
            <a:gdLst/>
            <a:ahLst/>
            <a:cxnLst/>
            <a:rect l="l" t="t" r="r" b="b"/>
            <a:pathLst>
              <a:path w="182244">
                <a:moveTo>
                  <a:pt x="0" y="0"/>
                </a:moveTo>
                <a:lnTo>
                  <a:pt x="18223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290047" y="1838807"/>
            <a:ext cx="0" cy="149860"/>
          </a:xfrm>
          <a:custGeom>
            <a:avLst/>
            <a:gdLst/>
            <a:ahLst/>
            <a:cxnLst/>
            <a:rect l="l" t="t" r="r" b="b"/>
            <a:pathLst>
              <a:path h="149860">
                <a:moveTo>
                  <a:pt x="0" y="0"/>
                </a:moveTo>
                <a:lnTo>
                  <a:pt x="0" y="149326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152887" y="1837296"/>
            <a:ext cx="132715" cy="0"/>
          </a:xfrm>
          <a:custGeom>
            <a:avLst/>
            <a:gdLst/>
            <a:ahLst/>
            <a:cxnLst/>
            <a:rect l="l" t="t" r="r" b="b"/>
            <a:pathLst>
              <a:path w="132714">
                <a:moveTo>
                  <a:pt x="132626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290047" y="2599270"/>
            <a:ext cx="0" cy="151130"/>
          </a:xfrm>
          <a:custGeom>
            <a:avLst/>
            <a:gdLst/>
            <a:ahLst/>
            <a:cxnLst/>
            <a:rect l="l" t="t" r="r" b="b"/>
            <a:pathLst>
              <a:path h="151130">
                <a:moveTo>
                  <a:pt x="0" y="0"/>
                </a:moveTo>
                <a:lnTo>
                  <a:pt x="0" y="150914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152887" y="2751696"/>
            <a:ext cx="135890" cy="0"/>
          </a:xfrm>
          <a:custGeom>
            <a:avLst/>
            <a:gdLst/>
            <a:ahLst/>
            <a:cxnLst/>
            <a:rect l="l" t="t" r="r" b="b"/>
            <a:pathLst>
              <a:path w="135889">
                <a:moveTo>
                  <a:pt x="135648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3" name="object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912068"/>
              </p:ext>
            </p:extLst>
          </p:nvPr>
        </p:nvGraphicFramePr>
        <p:xfrm>
          <a:off x="445769" y="445769"/>
          <a:ext cx="6857995" cy="921783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5699"/>
                <a:gridCol w="486905"/>
                <a:gridCol w="401396"/>
                <a:gridCol w="494639"/>
                <a:gridCol w="815403"/>
                <a:gridCol w="843622"/>
                <a:gridCol w="1292580"/>
                <a:gridCol w="573773"/>
                <a:gridCol w="405396"/>
                <a:gridCol w="1158582"/>
              </a:tblGrid>
              <a:tr h="457200">
                <a:tc gridSpan="8">
                  <a:txBody>
                    <a:bodyPr/>
                    <a:lstStyle/>
                    <a:p>
                      <a:pPr marR="3302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ARMY</a:t>
                      </a:r>
                      <a:r>
                        <a:rPr sz="8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RESERVE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RECORD OF INDIVIDUAL PERFORMANCE OF RESERVE DUTY</a:t>
                      </a:r>
                      <a:r>
                        <a:rPr sz="1000" b="1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TRAINING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700" dirty="0">
                          <a:latin typeface="Arial"/>
                          <a:cs typeface="Arial"/>
                        </a:rPr>
                        <a:t>For use of this form see AR 140-185; the proponent agency is DCS,</a:t>
                      </a:r>
                      <a:r>
                        <a:rPr sz="7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G-1.</a:t>
                      </a:r>
                    </a:p>
                  </a:txBody>
                  <a:tcPr marL="0" marR="0" marT="10160" marB="0">
                    <a:lnL w="2286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286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1.</a:t>
                      </a:r>
                      <a:r>
                        <a:rPr sz="8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DATE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20200219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152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22860">
                      <a:solidFill>
                        <a:srgbClr val="000000"/>
                      </a:solidFill>
                      <a:prstDash val="solid"/>
                    </a:lnR>
                    <a:lnT w="2286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84987">
                <a:tc gridSpan="8">
                  <a:txBody>
                    <a:bodyPr/>
                    <a:lstStyle/>
                    <a:p>
                      <a:pPr marL="1397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2. FROM:   </a:t>
                      </a:r>
                      <a:r>
                        <a:rPr sz="800" i="1" dirty="0">
                          <a:latin typeface="Arial"/>
                          <a:cs typeface="Arial"/>
                        </a:rPr>
                        <a:t>(Reporting Agency) (Include ZIP</a:t>
                      </a:r>
                      <a:r>
                        <a:rPr sz="800" i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i="1" spc="-5" dirty="0">
                          <a:latin typeface="Arial"/>
                          <a:cs typeface="Arial"/>
                        </a:rPr>
                        <a:t>Code)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1397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C Company, 301st MI</a:t>
                      </a:r>
                      <a:r>
                        <a:rPr sz="1000" spc="-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Bn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397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6201 E. Oak Street, Phoenix AZ</a:t>
                      </a:r>
                      <a:r>
                        <a:rPr sz="1000" spc="-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85008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2286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22555" marR="335915" indent="-11303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3. ANNIVERSARY YEAR  ENDING DATE</a:t>
                      </a:r>
                      <a:r>
                        <a:rPr sz="8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i="1" dirty="0">
                          <a:latin typeface="Arial"/>
                          <a:cs typeface="Arial"/>
                        </a:rPr>
                        <a:t>(MM/DD)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08/31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2286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694268">
                <a:tc grid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651510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4. TO:   </a:t>
                      </a:r>
                      <a:r>
                        <a:rPr sz="800" i="1" dirty="0">
                          <a:latin typeface="Arial"/>
                          <a:cs typeface="Arial"/>
                        </a:rPr>
                        <a:t>(Records Manager AMHRR) (Include ZIP</a:t>
                      </a:r>
                      <a:r>
                        <a:rPr sz="800" i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i="1" spc="-5" dirty="0">
                          <a:latin typeface="Arial"/>
                          <a:cs typeface="Arial"/>
                        </a:rPr>
                        <a:t>Code)</a:t>
                      </a:r>
                      <a:endParaRPr sz="800" dirty="0">
                        <a:latin typeface="Arial"/>
                        <a:cs typeface="Arial"/>
                      </a:endParaRPr>
                    </a:p>
                    <a:p>
                      <a:pPr marL="62674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Commander</a:t>
                      </a:r>
                    </a:p>
                    <a:p>
                      <a:pPr marL="626745" marR="488442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C Company, 301st MI</a:t>
                      </a:r>
                      <a:r>
                        <a:rPr sz="10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Bn  6201 E. Oak Street  Phoenix, AZ</a:t>
                      </a:r>
                      <a:r>
                        <a:rPr sz="1000" spc="-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85008</a:t>
                      </a:r>
                    </a:p>
                  </a:txBody>
                  <a:tcPr marL="0" marR="0" marT="0" marB="0">
                    <a:lnL w="22860">
                      <a:solidFill>
                        <a:srgbClr val="000000"/>
                      </a:solidFill>
                      <a:prstDash val="solid"/>
                    </a:lnL>
                    <a:lnR w="2286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59181">
                <a:tc gridSpan="7">
                  <a:txBody>
                    <a:bodyPr/>
                    <a:lstStyle/>
                    <a:p>
                      <a:pPr marL="6985">
                        <a:lnSpc>
                          <a:spcPts val="955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5. LAST NAME - FIRST NAME - MIDDLE</a:t>
                      </a:r>
                      <a:r>
                        <a:rPr sz="800" spc="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INITIAL</a:t>
                      </a:r>
                    </a:p>
                    <a:p>
                      <a:pPr marL="6985">
                        <a:lnSpc>
                          <a:spcPct val="100000"/>
                        </a:lnSpc>
                        <a:spcBef>
                          <a:spcPts val="260"/>
                        </a:spcBef>
                        <a:tabLst>
                          <a:tab pos="1435735" algn="l"/>
                        </a:tabLst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WHITTLE,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STEVEN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D.	</a:t>
                      </a:r>
                      <a:r>
                        <a:rPr sz="1000" spc="-5" smtClean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lang="en-US" sz="1000" spc="-5" smtClean="0">
                          <a:latin typeface="Times New Roman"/>
                          <a:cs typeface="Times New Roman"/>
                        </a:rPr>
                        <a:t>DODID#</a:t>
                      </a:r>
                      <a:r>
                        <a:rPr sz="1000" smtClean="0">
                          <a:latin typeface="Times New Roman"/>
                          <a:cs typeface="Times New Roman"/>
                        </a:rPr>
                        <a:t>)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286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6.</a:t>
                      </a:r>
                      <a:r>
                        <a:rPr sz="8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GRADE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825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O3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82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6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7.</a:t>
                      </a:r>
                      <a:r>
                        <a:rPr sz="8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BRANCH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MI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82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2286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0934">
                <a:tc gridSpan="10">
                  <a:txBody>
                    <a:bodyPr/>
                    <a:lstStyle/>
                    <a:p>
                      <a:pPr marL="698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8. INDIVIDUAL'S ASSIGNED ORGANIZATION  </a:t>
                      </a:r>
                      <a:r>
                        <a:rPr sz="800" i="1" dirty="0">
                          <a:latin typeface="Arial"/>
                          <a:cs typeface="Arial"/>
                        </a:rPr>
                        <a:t>(If different from office of</a:t>
                      </a:r>
                      <a:r>
                        <a:rPr sz="800" i="1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i="1" dirty="0">
                          <a:latin typeface="Arial"/>
                          <a:cs typeface="Arial"/>
                        </a:rPr>
                        <a:t>addressee)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698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SAME AS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BLOCK</a:t>
                      </a:r>
                      <a:r>
                        <a:rPr sz="10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#4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22860">
                      <a:solidFill>
                        <a:srgbClr val="000000"/>
                      </a:solidFill>
                      <a:prstDash val="solid"/>
                    </a:lnL>
                    <a:lnR w="2286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809713">
                <a:tc gridSpan="10">
                  <a:txBody>
                    <a:bodyPr/>
                    <a:lstStyle/>
                    <a:p>
                      <a:pPr marL="698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9. THE ABOVE NAMED SOLDIER</a:t>
                      </a:r>
                      <a:r>
                        <a:rPr sz="8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PERFORMED</a:t>
                      </a:r>
                    </a:p>
                    <a:p>
                      <a:pPr marR="67945" algn="ctr">
                        <a:lnSpc>
                          <a:spcPct val="100000"/>
                        </a:lnSpc>
                        <a:spcBef>
                          <a:spcPts val="259"/>
                        </a:spcBef>
                        <a:tabLst>
                          <a:tab pos="981710" algn="l"/>
                          <a:tab pos="2018030" algn="l"/>
                          <a:tab pos="2828290" algn="l"/>
                          <a:tab pos="3359785" algn="l"/>
                          <a:tab pos="4022090" algn="l"/>
                        </a:tabLst>
                      </a:pPr>
                      <a:r>
                        <a:rPr sz="800" dirty="0">
                          <a:latin typeface="Arial"/>
                          <a:cs typeface="Arial"/>
                        </a:rPr>
                        <a:t>EQUIVALENT	APPROPRIATE	SUITABLE	ATA	ATADL	</a:t>
                      </a:r>
                      <a:r>
                        <a:rPr sz="800" dirty="0" smtClean="0">
                          <a:latin typeface="Arial"/>
                          <a:cs typeface="Arial"/>
                        </a:rPr>
                        <a:t>OTHER</a:t>
                      </a:r>
                      <a:endParaRPr sz="800" dirty="0">
                        <a:latin typeface="Arial"/>
                        <a:cs typeface="Arial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i="1" dirty="0">
                          <a:latin typeface="Arial"/>
                          <a:cs typeface="Arial"/>
                        </a:rPr>
                        <a:t>(Check </a:t>
                      </a:r>
                      <a:r>
                        <a:rPr sz="800" i="1" spc="-5" dirty="0">
                          <a:latin typeface="Arial"/>
                          <a:cs typeface="Arial"/>
                        </a:rPr>
                        <a:t>applicable </a:t>
                      </a:r>
                      <a:r>
                        <a:rPr sz="800" i="1" dirty="0">
                          <a:latin typeface="Arial"/>
                          <a:cs typeface="Arial"/>
                        </a:rPr>
                        <a:t>box)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DUTIES, TRAINING OR INSTRUCTION ON THE DATES AND FOR THE HOURS INDICATED AS AUTHORIZED</a:t>
                      </a:r>
                      <a:r>
                        <a:rPr sz="8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BY</a:t>
                      </a: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i="1" dirty="0">
                          <a:latin typeface="Arial"/>
                          <a:cs typeface="Arial"/>
                        </a:rPr>
                        <a:t>(Cite authorization): 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IAW AR </a:t>
                      </a:r>
                      <a:r>
                        <a:rPr sz="900" dirty="0" smtClean="0">
                          <a:latin typeface="Times New Roman"/>
                          <a:cs typeface="Times New Roman"/>
                        </a:rPr>
                        <a:t>140-1</a:t>
                      </a:r>
                      <a:r>
                        <a:rPr lang="en-US" sz="900" dirty="0" smtClean="0">
                          <a:latin typeface="Times New Roman"/>
                          <a:cs typeface="Times New Roman"/>
                        </a:rPr>
                        <a:t>85</a:t>
                      </a:r>
                      <a:r>
                        <a:rPr sz="900" dirty="0" smtClean="0">
                          <a:latin typeface="Times New Roman"/>
                          <a:cs typeface="Times New Roman"/>
                        </a:rPr>
                        <a:t>, </a:t>
                      </a:r>
                      <a:r>
                        <a:rPr lang="en-US" sz="900" dirty="0" smtClean="0">
                          <a:latin typeface="Times New Roman"/>
                          <a:cs typeface="Times New Roman"/>
                        </a:rPr>
                        <a:t>USAR</a:t>
                      </a:r>
                      <a:r>
                        <a:rPr lang="en-US" sz="900" baseline="0" dirty="0" smtClean="0">
                          <a:latin typeface="Times New Roman"/>
                          <a:cs typeface="Times New Roman"/>
                        </a:rPr>
                        <a:t> PAM</a:t>
                      </a:r>
                      <a:r>
                        <a:rPr sz="90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37-1; ISO PRE BATTLE ASSEMBLY PREPARATIONS OR CONDUCTED ONLINE</a:t>
                      </a:r>
                      <a:r>
                        <a:rPr sz="9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CLASSES</a:t>
                      </a:r>
                    </a:p>
                  </a:txBody>
                  <a:tcPr marL="0" marR="0" marT="10795" marB="0">
                    <a:lnL w="22860">
                      <a:solidFill>
                        <a:srgbClr val="000000"/>
                      </a:solidFill>
                      <a:prstDash val="solid"/>
                    </a:lnL>
                    <a:lnR w="2286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86474">
                <a:tc gridSpan="3">
                  <a:txBody>
                    <a:bodyPr/>
                    <a:lstStyle/>
                    <a:p>
                      <a:pPr marL="419100">
                        <a:lnSpc>
                          <a:spcPts val="940"/>
                        </a:lnSpc>
                      </a:pPr>
                      <a:r>
                        <a:rPr sz="800" i="1" dirty="0">
                          <a:latin typeface="Arial"/>
                          <a:cs typeface="Arial"/>
                        </a:rPr>
                        <a:t>a.</a:t>
                      </a:r>
                      <a:r>
                        <a:rPr sz="800" i="1" spc="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DATE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286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HOURS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00" i="1" dirty="0">
                          <a:latin typeface="Arial"/>
                          <a:cs typeface="Arial"/>
                        </a:rPr>
                        <a:t>b.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835"/>
                        </a:lnSpc>
                      </a:pPr>
                      <a:endParaRPr lang="en-US" sz="800" dirty="0" smtClean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835"/>
                        </a:lnSpc>
                      </a:pPr>
                      <a:r>
                        <a:rPr sz="800" dirty="0" smtClean="0">
                          <a:latin typeface="Arial"/>
                          <a:cs typeface="Arial"/>
                        </a:rPr>
                        <a:t>RETIREMENT</a:t>
                      </a:r>
                      <a:endParaRPr sz="8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POINTS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00" i="1" dirty="0">
                          <a:latin typeface="Arial"/>
                          <a:cs typeface="Arial"/>
                        </a:rPr>
                        <a:t>c.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LOCATION OF DUTIES, NATURE OF DUTIES, TRAINING OR</a:t>
                      </a:r>
                      <a:r>
                        <a:rPr sz="8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INSTRUCTION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800" i="1" dirty="0">
                          <a:latin typeface="Arial"/>
                          <a:cs typeface="Arial"/>
                        </a:rPr>
                        <a:t>d.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2286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86728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DAY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33020" marB="0">
                    <a:lnL w="2286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MONTH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330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34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YEAR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330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5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2286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660521">
                <a:tc>
                  <a:txBody>
                    <a:bodyPr/>
                    <a:lstStyle/>
                    <a:p>
                      <a:pPr algn="ctr">
                        <a:lnSpc>
                          <a:spcPts val="969"/>
                        </a:lnSpc>
                      </a:pPr>
                      <a:r>
                        <a:rPr sz="900" dirty="0">
                          <a:latin typeface="Times New Roman"/>
                          <a:cs typeface="Times New Roman"/>
                        </a:rPr>
                        <a:t>18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dirty="0">
                          <a:latin typeface="Times New Roman"/>
                          <a:cs typeface="Times New Roman"/>
                        </a:rPr>
                        <a:t>19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286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ts val="969"/>
                        </a:lnSpc>
                      </a:pPr>
                      <a:r>
                        <a:rPr sz="900" dirty="0">
                          <a:latin typeface="Times New Roman"/>
                          <a:cs typeface="Times New Roman"/>
                        </a:rPr>
                        <a:t>02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dirty="0">
                          <a:latin typeface="Times New Roman"/>
                          <a:cs typeface="Times New Roman"/>
                        </a:rPr>
                        <a:t>02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969"/>
                        </a:lnSpc>
                      </a:pPr>
                      <a:r>
                        <a:rPr sz="900" dirty="0">
                          <a:latin typeface="Times New Roman"/>
                          <a:cs typeface="Times New Roman"/>
                        </a:rPr>
                        <a:t>2020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81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dirty="0">
                          <a:latin typeface="Times New Roman"/>
                          <a:cs typeface="Times New Roman"/>
                        </a:rPr>
                        <a:t>2020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69"/>
                        </a:lnSpc>
                      </a:pPr>
                      <a:r>
                        <a:rPr sz="900" dirty="0">
                          <a:latin typeface="Times New Roman"/>
                          <a:cs typeface="Times New Roman"/>
                        </a:rPr>
                        <a:t>4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dirty="0">
                          <a:latin typeface="Times New Roman"/>
                          <a:cs typeface="Times New Roman"/>
                        </a:rPr>
                        <a:t>8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69"/>
                        </a:lnSpc>
                      </a:pPr>
                      <a:r>
                        <a:rPr sz="900" dirty="0">
                          <a:latin typeface="Times New Roman"/>
                          <a:cs typeface="Times New Roman"/>
                        </a:rPr>
                        <a:t>P1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dirty="0">
                          <a:latin typeface="Times New Roman"/>
                          <a:cs typeface="Times New Roman"/>
                        </a:rPr>
                        <a:t>P2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5">
                  <a:txBody>
                    <a:bodyPr/>
                    <a:lstStyle/>
                    <a:p>
                      <a:pPr marL="15240">
                        <a:lnSpc>
                          <a:spcPts val="969"/>
                        </a:lnSpc>
                      </a:pPr>
                      <a:r>
                        <a:rPr sz="900" dirty="0">
                          <a:latin typeface="Times New Roman"/>
                          <a:cs typeface="Times New Roman"/>
                        </a:rPr>
                        <a:t>CONDUCTED </a:t>
                      </a:r>
                      <a:r>
                        <a:rPr sz="900" spc="-5" dirty="0">
                          <a:latin typeface="Times New Roman"/>
                          <a:cs typeface="Times New Roman"/>
                        </a:rPr>
                        <a:t>MISSION 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ESSENTIAL DUTIES IN PREPARATION</a:t>
                      </a:r>
                      <a:r>
                        <a:rPr sz="9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FOR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5240">
                        <a:lnSpc>
                          <a:spcPct val="100000"/>
                        </a:lnSpc>
                      </a:pPr>
                      <a:r>
                        <a:rPr sz="900" dirty="0">
                          <a:latin typeface="Times New Roman"/>
                          <a:cs typeface="Times New Roman"/>
                        </a:rPr>
                        <a:t>HOMESTATION</a:t>
                      </a:r>
                      <a:r>
                        <a:rPr sz="900" spc="-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AT;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5240" marR="3873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900" dirty="0">
                          <a:latin typeface="Times New Roman"/>
                          <a:cs typeface="Times New Roman"/>
                        </a:rPr>
                        <a:t>CONDUCTED FTX PREPARATIONS BY COMPLETING SITE RECON,</a:t>
                      </a:r>
                      <a:r>
                        <a:rPr sz="900" spc="-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DEVELOPED  A </a:t>
                      </a:r>
                      <a:r>
                        <a:rPr sz="900" spc="-5" dirty="0">
                          <a:latin typeface="Times New Roman"/>
                          <a:cs typeface="Times New Roman"/>
                        </a:rPr>
                        <a:t>CONOP 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FOR THE</a:t>
                      </a:r>
                      <a:r>
                        <a:rPr sz="9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FTX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2286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09625">
                <a:tc gridSpan="6">
                  <a:txBody>
                    <a:bodyPr/>
                    <a:lstStyle/>
                    <a:p>
                      <a:pPr marL="6985">
                        <a:lnSpc>
                          <a:spcPts val="88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10. TYPED NAME, GRADE AND POSITION OF OFFICER</a:t>
                      </a:r>
                      <a:r>
                        <a:rPr sz="8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HAVING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6985">
                        <a:lnSpc>
                          <a:spcPts val="925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KNOWLEDGE OF DUTIES</a:t>
                      </a:r>
                      <a:r>
                        <a:rPr sz="8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PERFORMED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6985" marR="1863089">
                        <a:lnSpc>
                          <a:spcPts val="1200"/>
                        </a:lnSpc>
                        <a:spcBef>
                          <a:spcPts val="5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SSG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WHITTLE, STEVEN</a:t>
                      </a:r>
                      <a:r>
                        <a:rPr sz="10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D. 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OPERATIONS</a:t>
                      </a:r>
                      <a:r>
                        <a:rPr sz="10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NCOIC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286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13970">
                        <a:lnSpc>
                          <a:spcPts val="94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11. SIGNATURE OF</a:t>
                      </a:r>
                      <a:r>
                        <a:rPr sz="8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OFFICER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2286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44830">
                <a:tc gridSpan="10">
                  <a:txBody>
                    <a:bodyPr/>
                    <a:lstStyle/>
                    <a:p>
                      <a:pPr marL="1724025">
                        <a:lnSpc>
                          <a:spcPts val="944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12.   </a:t>
                      </a:r>
                      <a:r>
                        <a:rPr sz="800" i="1" dirty="0">
                          <a:latin typeface="Arial"/>
                          <a:cs typeface="Arial"/>
                        </a:rPr>
                        <a:t>FOR RECORDS MANAGER OF INDIVIDUAL SOLDIER'S</a:t>
                      </a:r>
                      <a:r>
                        <a:rPr sz="800" i="1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i="1" dirty="0">
                          <a:latin typeface="Arial"/>
                          <a:cs typeface="Arial"/>
                        </a:rPr>
                        <a:t>RECORDS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2860">
                      <a:solidFill>
                        <a:srgbClr val="000000"/>
                      </a:solidFill>
                      <a:prstDash val="solid"/>
                    </a:lnL>
                    <a:lnR w="2286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89534">
                <a:tc gridSpan="6">
                  <a:txBody>
                    <a:bodyPr/>
                    <a:lstStyle/>
                    <a:p>
                      <a:pPr marL="20764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SUBMITTED TO</a:t>
                      </a:r>
                      <a:r>
                        <a:rPr sz="8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iPERMS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10795" marB="0">
                    <a:lnL w="2286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286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13970">
                        <a:lnSpc>
                          <a:spcPct val="100000"/>
                        </a:lnSpc>
                        <a:spcBef>
                          <a:spcPts val="85"/>
                        </a:spcBef>
                        <a:tabLst>
                          <a:tab pos="1164590" algn="l"/>
                          <a:tab pos="2307590" algn="l"/>
                        </a:tabLst>
                      </a:pPr>
                      <a:r>
                        <a:rPr sz="800" dirty="0">
                          <a:latin typeface="Arial"/>
                          <a:cs typeface="Arial"/>
                        </a:rPr>
                        <a:t>PAY DATA	SUBMITTED	NOT</a:t>
                      </a:r>
                      <a:r>
                        <a:rPr sz="8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APPLICABLE</a:t>
                      </a:r>
                    </a:p>
                  </a:txBody>
                  <a:tcPr marL="0" marR="0" marT="107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2286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286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933779" y="2439719"/>
            <a:ext cx="2771969" cy="4154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Only officer’s and Warrants will have their specific Branch, enlisted will be USAR</a:t>
            </a:r>
            <a:endParaRPr lang="en-US" sz="1050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705748" y="2599270"/>
            <a:ext cx="771252" cy="44873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411827" y="1714704"/>
            <a:ext cx="2761266" cy="577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RYE: Retirement Year Ending</a:t>
            </a:r>
          </a:p>
          <a:p>
            <a:r>
              <a:rPr lang="en-US" sz="1050" dirty="0" smtClean="0"/>
              <a:t>MM/DD of when the SM year ends for Points, if you do not know, I will add in</a:t>
            </a:r>
            <a:endParaRPr lang="en-US" sz="1050" dirty="0"/>
          </a:p>
        </p:txBody>
      </p:sp>
      <p:cxnSp>
        <p:nvCxnSpPr>
          <p:cNvPr id="19" name="Straight Arrow Connector 18"/>
          <p:cNvCxnSpPr>
            <a:stCxn id="18" idx="0"/>
          </p:cNvCxnSpPr>
          <p:nvPr/>
        </p:nvCxnSpPr>
        <p:spPr>
          <a:xfrm flipV="1">
            <a:off x="5792460" y="1447800"/>
            <a:ext cx="532140" cy="26690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940328" y="6042979"/>
            <a:ext cx="2805721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Only </a:t>
            </a:r>
            <a:r>
              <a:rPr lang="en-US" sz="1050" b="1" u="sng" dirty="0" smtClean="0"/>
              <a:t>4 </a:t>
            </a:r>
            <a:r>
              <a:rPr lang="en-US" sz="1050" b="1" u="sng" dirty="0" err="1" smtClean="0"/>
              <a:t>hrs</a:t>
            </a:r>
            <a:r>
              <a:rPr lang="en-US" sz="1050" b="1" u="sng" dirty="0" smtClean="0"/>
              <a:t> for P1 and 8 </a:t>
            </a:r>
            <a:r>
              <a:rPr lang="en-US" sz="1050" b="1" u="sng" dirty="0" err="1" smtClean="0"/>
              <a:t>hrs</a:t>
            </a:r>
            <a:r>
              <a:rPr lang="en-US" sz="1050" b="1" u="sng" dirty="0" smtClean="0"/>
              <a:t> for P2 </a:t>
            </a:r>
            <a:r>
              <a:rPr lang="en-US" sz="1050" dirty="0" smtClean="0"/>
              <a:t>can be entered for b. and c.</a:t>
            </a:r>
          </a:p>
          <a:p>
            <a:endParaRPr lang="en-US" sz="1050" dirty="0"/>
          </a:p>
          <a:p>
            <a:r>
              <a:rPr lang="en-US" sz="1050" dirty="0" smtClean="0"/>
              <a:t>This is also dependent on the type of 1380 it is:</a:t>
            </a:r>
          </a:p>
          <a:p>
            <a:endParaRPr lang="en-US" sz="1050" dirty="0"/>
          </a:p>
          <a:p>
            <a:r>
              <a:rPr lang="en-US" sz="1050" dirty="0" smtClean="0"/>
              <a:t>RST/ATA will us the above</a:t>
            </a:r>
          </a:p>
          <a:p>
            <a:endParaRPr lang="en-US" sz="1050" dirty="0"/>
          </a:p>
          <a:p>
            <a:r>
              <a:rPr lang="en-US" sz="1050" b="1" dirty="0" smtClean="0"/>
              <a:t>RMA/ATAEBDL will only use 4 </a:t>
            </a:r>
            <a:r>
              <a:rPr lang="en-US" sz="1050" b="1" dirty="0" err="1" smtClean="0"/>
              <a:t>hrs</a:t>
            </a:r>
            <a:r>
              <a:rPr lang="en-US" sz="1050" b="1" dirty="0" smtClean="0"/>
              <a:t> for P1</a:t>
            </a:r>
            <a:endParaRPr lang="en-US" sz="1050" b="1" dirty="0"/>
          </a:p>
        </p:txBody>
      </p:sp>
      <p:cxnSp>
        <p:nvCxnSpPr>
          <p:cNvPr id="33" name="Straight Arrow Connector 32"/>
          <p:cNvCxnSpPr>
            <a:stCxn id="32" idx="0"/>
            <a:endCxn id="36" idx="2"/>
          </p:cNvCxnSpPr>
          <p:nvPr/>
        </p:nvCxnSpPr>
        <p:spPr>
          <a:xfrm flipV="1">
            <a:off x="2343189" y="5486400"/>
            <a:ext cx="19011" cy="55657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1752600" y="4648200"/>
            <a:ext cx="1219200" cy="8382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3796848" y="8763000"/>
            <a:ext cx="3376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Only the Commander or their designated pay administrator can sign</a:t>
            </a:r>
          </a:p>
          <a:p>
            <a:r>
              <a:rPr lang="en-US" sz="900" dirty="0" smtClean="0"/>
              <a:t>1380 for verified duty. </a:t>
            </a:r>
            <a:endParaRPr lang="en-US" sz="900" dirty="0"/>
          </a:p>
        </p:txBody>
      </p:sp>
      <p:sp>
        <p:nvSpPr>
          <p:cNvPr id="45" name="TextBox 44"/>
          <p:cNvSpPr txBox="1"/>
          <p:nvPr/>
        </p:nvSpPr>
        <p:spPr>
          <a:xfrm>
            <a:off x="4520025" y="3532056"/>
            <a:ext cx="1929889" cy="2539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The Soldiers GRADE, not RANK</a:t>
            </a:r>
            <a:endParaRPr lang="en-US" sz="1050" dirty="0"/>
          </a:p>
        </p:txBody>
      </p:sp>
      <p:cxnSp>
        <p:nvCxnSpPr>
          <p:cNvPr id="46" name="Straight Arrow Connector 45"/>
          <p:cNvCxnSpPr>
            <a:stCxn id="45" idx="0"/>
          </p:cNvCxnSpPr>
          <p:nvPr/>
        </p:nvCxnSpPr>
        <p:spPr>
          <a:xfrm flipH="1" flipV="1">
            <a:off x="5484969" y="3342144"/>
            <a:ext cx="1" cy="18991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265769" y="3903118"/>
            <a:ext cx="1830231" cy="27396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058530" y="3838528"/>
            <a:ext cx="1114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The only three options we use</a:t>
            </a:r>
            <a:endParaRPr lang="en-US" sz="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95332" y="661860"/>
            <a:ext cx="1168400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latin typeface="Arial"/>
                <a:cs typeface="Arial"/>
              </a:rPr>
              <a:t>INSTRUCTIONS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7903" y="1015479"/>
            <a:ext cx="6396990" cy="81895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 marR="58419" indent="-114300" algn="just">
              <a:lnSpc>
                <a:spcPct val="100000"/>
              </a:lnSpc>
              <a:buAutoNum type="arabicPeriod"/>
              <a:tabLst>
                <a:tab pos="125730" algn="l"/>
              </a:tabLst>
            </a:pPr>
            <a:r>
              <a:rPr sz="800" b="1" dirty="0">
                <a:latin typeface="Arial"/>
                <a:cs typeface="Arial"/>
              </a:rPr>
              <a:t>WHEN PREPARED. Prepare </a:t>
            </a:r>
            <a:r>
              <a:rPr sz="800" b="1" spc="-5" dirty="0">
                <a:latin typeface="Arial"/>
                <a:cs typeface="Arial"/>
              </a:rPr>
              <a:t>DA </a:t>
            </a:r>
            <a:r>
              <a:rPr sz="800" b="1" dirty="0">
                <a:latin typeface="Arial"/>
                <a:cs typeface="Arial"/>
              </a:rPr>
              <a:t>Form </a:t>
            </a:r>
            <a:r>
              <a:rPr sz="800" b="1" spc="-5" dirty="0">
                <a:latin typeface="Arial"/>
                <a:cs typeface="Arial"/>
              </a:rPr>
              <a:t>1380 </a:t>
            </a:r>
            <a:r>
              <a:rPr sz="800" b="1" dirty="0">
                <a:latin typeface="Arial"/>
                <a:cs typeface="Arial"/>
              </a:rPr>
              <a:t>by the last day of each duty month, to submit to either the appropriate pay channel</a:t>
            </a:r>
            <a:r>
              <a:rPr sz="800" b="1" spc="-6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or  to the </a:t>
            </a:r>
            <a:r>
              <a:rPr sz="800" b="1" spc="-5" dirty="0">
                <a:latin typeface="Arial"/>
                <a:cs typeface="Arial"/>
              </a:rPr>
              <a:t>Army </a:t>
            </a:r>
            <a:r>
              <a:rPr sz="800" b="1" dirty="0">
                <a:latin typeface="Arial"/>
                <a:cs typeface="Arial"/>
              </a:rPr>
              <a:t>Human Resources Command (AHRC) for non-paid inactive duty training utilizing </a:t>
            </a:r>
            <a:r>
              <a:rPr sz="800" b="1" spc="-5" dirty="0">
                <a:latin typeface="Arial"/>
                <a:cs typeface="Arial"/>
              </a:rPr>
              <a:t>AR </a:t>
            </a:r>
            <a:r>
              <a:rPr sz="800" b="1" dirty="0">
                <a:latin typeface="Arial"/>
                <a:cs typeface="Arial"/>
              </a:rPr>
              <a:t>140-185, Table 2-3, to cover the  following: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AutoNum type="arabicPeriod"/>
            </a:pPr>
            <a:endParaRPr sz="1050">
              <a:latin typeface="Times New Roman"/>
              <a:cs typeface="Times New Roman"/>
            </a:endParaRPr>
          </a:p>
          <a:p>
            <a:pPr marL="483870" lvl="1" indent="-114300">
              <a:lnSpc>
                <a:spcPct val="100000"/>
              </a:lnSpc>
              <a:buAutoNum type="alphaLcPeriod"/>
              <a:tabLst>
                <a:tab pos="483234" algn="l"/>
              </a:tabLst>
            </a:pPr>
            <a:r>
              <a:rPr sz="800" dirty="0">
                <a:latin typeface="Arial"/>
                <a:cs typeface="Arial"/>
              </a:rPr>
              <a:t>Reserve Training outside the normal Inactive Duty Training (IDT) battle</a:t>
            </a:r>
            <a:r>
              <a:rPr sz="800" spc="-105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assembly.</a:t>
            </a:r>
            <a:endParaRPr sz="8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20"/>
              </a:spcBef>
              <a:buFont typeface="Arial"/>
              <a:buAutoNum type="alphaLcPeriod"/>
            </a:pPr>
            <a:endParaRPr sz="1250">
              <a:latin typeface="Times New Roman"/>
              <a:cs typeface="Times New Roman"/>
            </a:endParaRPr>
          </a:p>
          <a:p>
            <a:pPr marL="483870" marR="281305" lvl="1" indent="-114300">
              <a:lnSpc>
                <a:spcPct val="100000"/>
              </a:lnSpc>
              <a:spcBef>
                <a:spcPts val="5"/>
              </a:spcBef>
              <a:buAutoNum type="alphaLcPeriod"/>
              <a:tabLst>
                <a:tab pos="483234" algn="l"/>
              </a:tabLst>
            </a:pPr>
            <a:r>
              <a:rPr sz="800" dirty="0">
                <a:latin typeface="Arial"/>
                <a:cs typeface="Arial"/>
              </a:rPr>
              <a:t>Equivalent or appropriate duties performed by Soldiers assigned/attached to USAR units, Active Component units, or</a:t>
            </a:r>
            <a:r>
              <a:rPr sz="800" spc="-110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another  service per AR</a:t>
            </a:r>
            <a:r>
              <a:rPr sz="800" spc="-105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140-10.</a:t>
            </a:r>
            <a:endParaRPr sz="8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Font typeface="Arial"/>
              <a:buAutoNum type="alphaLcPeriod"/>
            </a:pPr>
            <a:endParaRPr sz="1300">
              <a:latin typeface="Times New Roman"/>
              <a:cs typeface="Times New Roman"/>
            </a:endParaRPr>
          </a:p>
          <a:p>
            <a:pPr marL="125095" indent="-112395">
              <a:lnSpc>
                <a:spcPct val="100000"/>
              </a:lnSpc>
              <a:buAutoNum type="arabicPeriod"/>
              <a:tabLst>
                <a:tab pos="125730" algn="l"/>
              </a:tabLst>
            </a:pPr>
            <a:r>
              <a:rPr sz="800" b="1" dirty="0">
                <a:latin typeface="Arial"/>
                <a:cs typeface="Arial"/>
              </a:rPr>
              <a:t>BY WHOM</a:t>
            </a:r>
            <a:r>
              <a:rPr sz="800" b="1" spc="-10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PREPARED.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AutoNum type="arabicPeriod"/>
            </a:pPr>
            <a:endParaRPr sz="1200">
              <a:latin typeface="Times New Roman"/>
              <a:cs typeface="Times New Roman"/>
            </a:endParaRPr>
          </a:p>
          <a:p>
            <a:pPr marL="483870" lvl="1" indent="-114300">
              <a:lnSpc>
                <a:spcPct val="100000"/>
              </a:lnSpc>
              <a:buAutoNum type="alphaLcPeriod"/>
              <a:tabLst>
                <a:tab pos="483234" algn="l"/>
              </a:tabLst>
            </a:pPr>
            <a:r>
              <a:rPr sz="800" dirty="0">
                <a:latin typeface="Arial"/>
                <a:cs typeface="Arial"/>
              </a:rPr>
              <a:t>For training projects with prior approval from AHRC per AR 140-1 - by the chief of the proponent agency for the</a:t>
            </a:r>
            <a:r>
              <a:rPr sz="800" spc="-110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project.</a:t>
            </a:r>
            <a:endParaRPr sz="8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Font typeface="Arial"/>
              <a:buAutoNum type="alphaLcPeriod"/>
            </a:pPr>
            <a:endParaRPr sz="1150">
              <a:latin typeface="Times New Roman"/>
              <a:cs typeface="Times New Roman"/>
            </a:endParaRPr>
          </a:p>
          <a:p>
            <a:pPr marL="482600" lvl="1" indent="-113030">
              <a:lnSpc>
                <a:spcPct val="100000"/>
              </a:lnSpc>
              <a:buAutoNum type="alphaLcPeriod"/>
              <a:tabLst>
                <a:tab pos="483234" algn="l"/>
              </a:tabLst>
            </a:pPr>
            <a:r>
              <a:rPr sz="800" dirty="0">
                <a:latin typeface="Arial"/>
                <a:cs typeface="Arial"/>
              </a:rPr>
              <a:t>For attendance at professional or trade convention meetings - by the designated military representative at the</a:t>
            </a:r>
            <a:r>
              <a:rPr sz="800" spc="-110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meeting.</a:t>
            </a:r>
            <a:endParaRPr sz="8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Font typeface="Arial"/>
              <a:buAutoNum type="alphaLcPeriod"/>
            </a:pPr>
            <a:endParaRPr sz="1150">
              <a:latin typeface="Times New Roman"/>
              <a:cs typeface="Times New Roman"/>
            </a:endParaRPr>
          </a:p>
          <a:p>
            <a:pPr marL="476884" lvl="1" indent="-107314">
              <a:lnSpc>
                <a:spcPct val="100000"/>
              </a:lnSpc>
              <a:buAutoNum type="alphaLcPeriod"/>
              <a:tabLst>
                <a:tab pos="477520" algn="l"/>
              </a:tabLst>
            </a:pPr>
            <a:r>
              <a:rPr sz="800" dirty="0">
                <a:latin typeface="Arial"/>
                <a:cs typeface="Arial"/>
              </a:rPr>
              <a:t>For training </a:t>
            </a:r>
            <a:r>
              <a:rPr sz="800" spc="-5" dirty="0">
                <a:latin typeface="Arial"/>
                <a:cs typeface="Arial"/>
              </a:rPr>
              <a:t>in an </a:t>
            </a:r>
            <a:r>
              <a:rPr sz="800" dirty="0">
                <a:latin typeface="Arial"/>
                <a:cs typeface="Arial"/>
              </a:rPr>
              <a:t>attached status - by the commanding officer of the unit of</a:t>
            </a:r>
            <a:r>
              <a:rPr sz="800" spc="-75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attachment.</a:t>
            </a:r>
            <a:endParaRPr sz="8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20"/>
              </a:spcBef>
              <a:buFont typeface="Arial"/>
              <a:buAutoNum type="alphaLcPeriod"/>
            </a:pPr>
            <a:endParaRPr sz="1250">
              <a:latin typeface="Times New Roman"/>
              <a:cs typeface="Times New Roman"/>
            </a:endParaRPr>
          </a:p>
          <a:p>
            <a:pPr marL="483870" marR="5080" lvl="1" indent="-114300">
              <a:lnSpc>
                <a:spcPct val="100000"/>
              </a:lnSpc>
              <a:buAutoNum type="alphaLcPeriod"/>
              <a:tabLst>
                <a:tab pos="483234" algn="l"/>
              </a:tabLst>
            </a:pPr>
            <a:r>
              <a:rPr sz="800" dirty="0">
                <a:latin typeface="Arial"/>
                <a:cs typeface="Arial"/>
              </a:rPr>
              <a:t>For training attachments with another service - the Soldier </a:t>
            </a:r>
            <a:r>
              <a:rPr sz="800" spc="-5" dirty="0">
                <a:latin typeface="Arial"/>
                <a:cs typeface="Arial"/>
              </a:rPr>
              <a:t>will </a:t>
            </a:r>
            <a:r>
              <a:rPr sz="800" dirty="0">
                <a:latin typeface="Arial"/>
                <a:cs typeface="Arial"/>
              </a:rPr>
              <a:t>complete </a:t>
            </a:r>
            <a:r>
              <a:rPr sz="800" spc="-5" dirty="0">
                <a:latin typeface="Arial"/>
                <a:cs typeface="Arial"/>
              </a:rPr>
              <a:t>all </a:t>
            </a:r>
            <a:r>
              <a:rPr sz="800" dirty="0">
                <a:latin typeface="Arial"/>
                <a:cs typeface="Arial"/>
              </a:rPr>
              <a:t>items except the signature </a:t>
            </a:r>
            <a:r>
              <a:rPr sz="800" spc="-5" dirty="0">
                <a:latin typeface="Arial"/>
                <a:cs typeface="Arial"/>
              </a:rPr>
              <a:t>and </a:t>
            </a:r>
            <a:r>
              <a:rPr sz="800" dirty="0">
                <a:latin typeface="Arial"/>
                <a:cs typeface="Arial"/>
              </a:rPr>
              <a:t>then obtain the</a:t>
            </a:r>
            <a:r>
              <a:rPr sz="800" spc="-45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signature  of the duly authorized official of the unit</a:t>
            </a:r>
            <a:r>
              <a:rPr sz="800" spc="-105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attachment</a:t>
            </a:r>
            <a:endParaRPr sz="8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20"/>
              </a:spcBef>
              <a:buFont typeface="Arial"/>
              <a:buAutoNum type="alphaLcPeriod"/>
            </a:pPr>
            <a:endParaRPr sz="1250">
              <a:latin typeface="Times New Roman"/>
              <a:cs typeface="Times New Roman"/>
            </a:endParaRPr>
          </a:p>
          <a:p>
            <a:pPr marL="482600" lvl="1" indent="-113030">
              <a:lnSpc>
                <a:spcPct val="100000"/>
              </a:lnSpc>
              <a:buAutoNum type="alphaLcPeriod"/>
              <a:tabLst>
                <a:tab pos="483234" algn="l"/>
              </a:tabLst>
            </a:pPr>
            <a:r>
              <a:rPr sz="800" dirty="0">
                <a:latin typeface="Arial"/>
                <a:cs typeface="Arial"/>
              </a:rPr>
              <a:t>For </a:t>
            </a:r>
            <a:r>
              <a:rPr sz="800" spc="-5" dirty="0">
                <a:latin typeface="Arial"/>
                <a:cs typeface="Arial"/>
              </a:rPr>
              <a:t>all </a:t>
            </a:r>
            <a:r>
              <a:rPr sz="800" dirty="0">
                <a:latin typeface="Arial"/>
                <a:cs typeface="Arial"/>
              </a:rPr>
              <a:t>other Reserve training - as directed by the area</a:t>
            </a:r>
            <a:r>
              <a:rPr sz="800" spc="-85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commander.</a:t>
            </a:r>
            <a:endParaRPr sz="8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Font typeface="Arial"/>
              <a:buAutoNum type="alphaLcPeriod"/>
            </a:pPr>
            <a:endParaRPr sz="1150">
              <a:latin typeface="Times New Roman"/>
              <a:cs typeface="Times New Roman"/>
            </a:endParaRPr>
          </a:p>
          <a:p>
            <a:pPr marL="483870" marR="67310" lvl="1" indent="-114300">
              <a:lnSpc>
                <a:spcPct val="100000"/>
              </a:lnSpc>
              <a:buAutoNum type="alphaLcPeriod"/>
              <a:tabLst>
                <a:tab pos="454659" algn="l"/>
              </a:tabLst>
            </a:pPr>
            <a:r>
              <a:rPr sz="800" dirty="0">
                <a:latin typeface="Arial"/>
                <a:cs typeface="Arial"/>
              </a:rPr>
              <a:t>For </a:t>
            </a:r>
            <a:r>
              <a:rPr sz="800" spc="-5" dirty="0">
                <a:latin typeface="Arial"/>
                <a:cs typeface="Arial"/>
              </a:rPr>
              <a:t>Continuing </a:t>
            </a:r>
            <a:r>
              <a:rPr sz="800" dirty="0">
                <a:latin typeface="Arial"/>
                <a:cs typeface="Arial"/>
              </a:rPr>
              <a:t>Medical Education (CME) per AR 351-3 </a:t>
            </a:r>
            <a:r>
              <a:rPr sz="800" spc="-5" dirty="0">
                <a:latin typeface="Arial"/>
                <a:cs typeface="Arial"/>
              </a:rPr>
              <a:t>in a paid </a:t>
            </a:r>
            <a:r>
              <a:rPr sz="800" dirty="0">
                <a:latin typeface="Arial"/>
                <a:cs typeface="Arial"/>
              </a:rPr>
              <a:t>or </a:t>
            </a:r>
            <a:r>
              <a:rPr sz="800" spc="-5" dirty="0">
                <a:latin typeface="Arial"/>
                <a:cs typeface="Arial"/>
              </a:rPr>
              <a:t>non-paid </a:t>
            </a:r>
            <a:r>
              <a:rPr sz="800" dirty="0">
                <a:latin typeface="Arial"/>
                <a:cs typeface="Arial"/>
              </a:rPr>
              <a:t>status by the commanding officer of the unit with prior  approval.</a:t>
            </a:r>
            <a:endParaRPr sz="8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30"/>
              </a:spcBef>
              <a:buFont typeface="Arial"/>
              <a:buAutoNum type="alphaLcPeriod"/>
            </a:pPr>
            <a:endParaRPr sz="1200">
              <a:latin typeface="Times New Roman"/>
              <a:cs typeface="Times New Roman"/>
            </a:endParaRPr>
          </a:p>
          <a:p>
            <a:pPr marL="125095" indent="-112395">
              <a:lnSpc>
                <a:spcPct val="100000"/>
              </a:lnSpc>
              <a:buAutoNum type="arabicPeriod"/>
              <a:tabLst>
                <a:tab pos="125730" algn="l"/>
              </a:tabLst>
            </a:pPr>
            <a:r>
              <a:rPr sz="800" b="1" dirty="0">
                <a:latin typeface="Arial"/>
                <a:cs typeface="Arial"/>
              </a:rPr>
              <a:t>INSTRUCTIONS FOR</a:t>
            </a:r>
            <a:r>
              <a:rPr sz="800" b="1" spc="-10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COMPLETION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AutoNum type="arabicPeriod"/>
            </a:pPr>
            <a:endParaRPr sz="1200">
              <a:latin typeface="Times New Roman"/>
              <a:cs typeface="Times New Roman"/>
            </a:endParaRPr>
          </a:p>
          <a:p>
            <a:pPr marL="483870" lvl="1" indent="-114300">
              <a:lnSpc>
                <a:spcPct val="100000"/>
              </a:lnSpc>
              <a:buAutoNum type="alphaLcPeriod"/>
              <a:tabLst>
                <a:tab pos="483234" algn="l"/>
              </a:tabLst>
            </a:pPr>
            <a:r>
              <a:rPr sz="800" dirty="0">
                <a:latin typeface="Arial"/>
                <a:cs typeface="Arial"/>
              </a:rPr>
              <a:t>Items </a:t>
            </a:r>
            <a:r>
              <a:rPr sz="800" spc="-5" dirty="0">
                <a:latin typeface="Arial"/>
                <a:cs typeface="Arial"/>
              </a:rPr>
              <a:t>1 </a:t>
            </a:r>
            <a:r>
              <a:rPr sz="800" dirty="0">
                <a:latin typeface="Arial"/>
                <a:cs typeface="Arial"/>
              </a:rPr>
              <a:t>through 3, </a:t>
            </a:r>
            <a:r>
              <a:rPr sz="800" spc="-5" dirty="0">
                <a:latin typeface="Arial"/>
                <a:cs typeface="Arial"/>
              </a:rPr>
              <a:t>5 </a:t>
            </a:r>
            <a:r>
              <a:rPr sz="800" dirty="0">
                <a:latin typeface="Arial"/>
                <a:cs typeface="Arial"/>
              </a:rPr>
              <a:t>through 8, </a:t>
            </a:r>
            <a:r>
              <a:rPr sz="800" spc="-5" dirty="0">
                <a:latin typeface="Arial"/>
                <a:cs typeface="Arial"/>
              </a:rPr>
              <a:t>and 10 </a:t>
            </a:r>
            <a:r>
              <a:rPr sz="800" dirty="0">
                <a:latin typeface="Arial"/>
                <a:cs typeface="Arial"/>
              </a:rPr>
              <a:t>through 12,</a:t>
            </a:r>
            <a:r>
              <a:rPr sz="800" spc="-50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self-explanatory.</a:t>
            </a:r>
            <a:endParaRPr sz="8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Font typeface="Arial"/>
              <a:buAutoNum type="alphaLcPeriod"/>
            </a:pPr>
            <a:endParaRPr sz="1150">
              <a:latin typeface="Times New Roman"/>
              <a:cs typeface="Times New Roman"/>
            </a:endParaRPr>
          </a:p>
          <a:p>
            <a:pPr marL="482600" lvl="1" indent="-113030">
              <a:lnSpc>
                <a:spcPct val="100000"/>
              </a:lnSpc>
              <a:buAutoNum type="alphaLcPeriod"/>
              <a:tabLst>
                <a:tab pos="483234" algn="l"/>
              </a:tabLst>
            </a:pPr>
            <a:r>
              <a:rPr sz="800" dirty="0">
                <a:latin typeface="Arial"/>
                <a:cs typeface="Arial"/>
              </a:rPr>
              <a:t>Item </a:t>
            </a:r>
            <a:r>
              <a:rPr sz="800" spc="-5" dirty="0">
                <a:latin typeface="Arial"/>
                <a:cs typeface="Arial"/>
              </a:rPr>
              <a:t>4 </a:t>
            </a:r>
            <a:r>
              <a:rPr sz="800" dirty="0">
                <a:latin typeface="Arial"/>
                <a:cs typeface="Arial"/>
              </a:rPr>
              <a:t>(TO:). Enter the complete designation </a:t>
            </a:r>
            <a:r>
              <a:rPr sz="800" spc="-5" dirty="0">
                <a:latin typeface="Arial"/>
                <a:cs typeface="Arial"/>
              </a:rPr>
              <a:t>and </a:t>
            </a:r>
            <a:r>
              <a:rPr sz="800" dirty="0">
                <a:latin typeface="Arial"/>
                <a:cs typeface="Arial"/>
              </a:rPr>
              <a:t>address of the record manager of the Soldier's</a:t>
            </a:r>
            <a:r>
              <a:rPr sz="800" spc="-75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records.</a:t>
            </a:r>
            <a:endParaRPr sz="8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Font typeface="Arial"/>
              <a:buAutoNum type="alphaLcPeriod"/>
            </a:pPr>
            <a:endParaRPr sz="1150">
              <a:latin typeface="Times New Roman"/>
              <a:cs typeface="Times New Roman"/>
            </a:endParaRPr>
          </a:p>
          <a:p>
            <a:pPr marL="483870" marR="302260" lvl="1" indent="-114300">
              <a:lnSpc>
                <a:spcPct val="100000"/>
              </a:lnSpc>
              <a:buAutoNum type="alphaLcPeriod"/>
              <a:tabLst>
                <a:tab pos="477520" algn="l"/>
              </a:tabLst>
            </a:pPr>
            <a:r>
              <a:rPr sz="800" dirty="0">
                <a:latin typeface="Arial"/>
                <a:cs typeface="Arial"/>
              </a:rPr>
              <a:t>Item 9. Check the appropriate block to indicate type of duty performed. Cite the documentary authority listed </a:t>
            </a:r>
            <a:r>
              <a:rPr sz="800" spc="-5" dirty="0">
                <a:latin typeface="Arial"/>
                <a:cs typeface="Arial"/>
              </a:rPr>
              <a:t>in </a:t>
            </a:r>
            <a:r>
              <a:rPr sz="800" dirty="0">
                <a:latin typeface="Arial"/>
                <a:cs typeface="Arial"/>
              </a:rPr>
              <a:t>Table 2-3 of  AR </a:t>
            </a:r>
            <a:r>
              <a:rPr sz="800" spc="-5" dirty="0">
                <a:latin typeface="Arial"/>
                <a:cs typeface="Arial"/>
              </a:rPr>
              <a:t>140-185 </a:t>
            </a:r>
            <a:r>
              <a:rPr sz="800" dirty="0">
                <a:latin typeface="Arial"/>
                <a:cs typeface="Arial"/>
              </a:rPr>
              <a:t>for the training reported. When the form covers more than </a:t>
            </a:r>
            <a:r>
              <a:rPr sz="800" spc="-5" dirty="0">
                <a:latin typeface="Arial"/>
                <a:cs typeface="Arial"/>
              </a:rPr>
              <a:t>one period </a:t>
            </a:r>
            <a:r>
              <a:rPr sz="800" dirty="0">
                <a:latin typeface="Arial"/>
                <a:cs typeface="Arial"/>
              </a:rPr>
              <a:t>of duty or training of variable types, list</a:t>
            </a:r>
            <a:r>
              <a:rPr sz="800" spc="-15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the  location, nature of duties, </a:t>
            </a:r>
            <a:r>
              <a:rPr sz="800" spc="-5" dirty="0">
                <a:latin typeface="Arial"/>
                <a:cs typeface="Arial"/>
              </a:rPr>
              <a:t>and </a:t>
            </a:r>
            <a:r>
              <a:rPr sz="800" dirty="0">
                <a:latin typeface="Arial"/>
                <a:cs typeface="Arial"/>
              </a:rPr>
              <a:t>training or instruction per duty</a:t>
            </a:r>
            <a:r>
              <a:rPr sz="800" spc="-85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day.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50">
              <a:latin typeface="Times New Roman"/>
              <a:cs typeface="Times New Roman"/>
            </a:endParaRPr>
          </a:p>
          <a:p>
            <a:pPr marL="483870" indent="-114300">
              <a:lnSpc>
                <a:spcPct val="100000"/>
              </a:lnSpc>
              <a:buAutoNum type="arabicParenBoth"/>
              <a:tabLst>
                <a:tab pos="522605" algn="l"/>
              </a:tabLst>
            </a:pPr>
            <a:r>
              <a:rPr sz="800" spc="-5" dirty="0">
                <a:latin typeface="Arial"/>
                <a:cs typeface="Arial"/>
              </a:rPr>
              <a:t>Column </a:t>
            </a:r>
            <a:r>
              <a:rPr sz="800" dirty="0">
                <a:latin typeface="Arial"/>
                <a:cs typeface="Arial"/>
              </a:rPr>
              <a:t>a. Enter day, month, </a:t>
            </a:r>
            <a:r>
              <a:rPr sz="800" spc="-5" dirty="0">
                <a:latin typeface="Arial"/>
                <a:cs typeface="Arial"/>
              </a:rPr>
              <a:t>and </a:t>
            </a:r>
            <a:r>
              <a:rPr sz="800" dirty="0">
                <a:latin typeface="Arial"/>
                <a:cs typeface="Arial"/>
              </a:rPr>
              <a:t>year per duty day per month for </a:t>
            </a:r>
            <a:r>
              <a:rPr sz="800" spc="-5" dirty="0">
                <a:latin typeface="Arial"/>
                <a:cs typeface="Arial"/>
              </a:rPr>
              <a:t>which </a:t>
            </a:r>
            <a:r>
              <a:rPr sz="800" dirty="0">
                <a:latin typeface="Arial"/>
                <a:cs typeface="Arial"/>
              </a:rPr>
              <a:t>duty, training, or instruction was</a:t>
            </a:r>
            <a:r>
              <a:rPr sz="800" spc="-20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performed.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AutoNum type="arabicParenBoth"/>
            </a:pPr>
            <a:endParaRPr sz="1150">
              <a:latin typeface="Times New Roman"/>
              <a:cs typeface="Times New Roman"/>
            </a:endParaRPr>
          </a:p>
          <a:p>
            <a:pPr marL="521970" indent="-152400">
              <a:lnSpc>
                <a:spcPct val="100000"/>
              </a:lnSpc>
              <a:buAutoNum type="arabicParenBoth"/>
              <a:tabLst>
                <a:tab pos="522605" algn="l"/>
              </a:tabLst>
            </a:pPr>
            <a:r>
              <a:rPr sz="800" spc="-5" dirty="0">
                <a:latin typeface="Arial"/>
                <a:cs typeface="Arial"/>
              </a:rPr>
              <a:t>Column </a:t>
            </a:r>
            <a:r>
              <a:rPr sz="800" dirty="0">
                <a:latin typeface="Arial"/>
                <a:cs typeface="Arial"/>
              </a:rPr>
              <a:t>b. Enter the total number of hours per duty day </a:t>
            </a:r>
            <a:r>
              <a:rPr sz="800" spc="-5" dirty="0">
                <a:latin typeface="Arial"/>
                <a:cs typeface="Arial"/>
              </a:rPr>
              <a:t>in </a:t>
            </a:r>
            <a:r>
              <a:rPr sz="800" dirty="0">
                <a:latin typeface="Arial"/>
                <a:cs typeface="Arial"/>
              </a:rPr>
              <a:t>accordance with Table 2-3 of AR</a:t>
            </a:r>
            <a:r>
              <a:rPr sz="800" spc="-55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140-185.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AutoNum type="arabicParenBoth"/>
            </a:pPr>
            <a:endParaRPr sz="1050">
              <a:latin typeface="Times New Roman"/>
              <a:cs typeface="Times New Roman"/>
            </a:endParaRPr>
          </a:p>
          <a:p>
            <a:pPr marL="483870" marR="80645" indent="-114300">
              <a:lnSpc>
                <a:spcPct val="100000"/>
              </a:lnSpc>
              <a:buAutoNum type="arabicParenBoth"/>
              <a:tabLst>
                <a:tab pos="522605" algn="l"/>
              </a:tabLst>
            </a:pPr>
            <a:r>
              <a:rPr sz="800" spc="-5" dirty="0">
                <a:latin typeface="Arial"/>
                <a:cs typeface="Arial"/>
              </a:rPr>
              <a:t>Column </a:t>
            </a:r>
            <a:r>
              <a:rPr sz="800" dirty="0">
                <a:latin typeface="Arial"/>
                <a:cs typeface="Arial"/>
              </a:rPr>
              <a:t>c. Enter the Paid (P) or Non-Paid (N) code followed by the correlating retirement point credits </a:t>
            </a:r>
            <a:r>
              <a:rPr sz="800" spc="-5" dirty="0">
                <a:latin typeface="Arial"/>
                <a:cs typeface="Arial"/>
              </a:rPr>
              <a:t>earned </a:t>
            </a:r>
            <a:r>
              <a:rPr sz="800" dirty="0">
                <a:latin typeface="Arial"/>
                <a:cs typeface="Arial"/>
              </a:rPr>
              <a:t>per AR 140-185,  Table 2-3. (Example: "P-1" </a:t>
            </a:r>
            <a:r>
              <a:rPr sz="800" spc="-5" dirty="0">
                <a:latin typeface="Arial"/>
                <a:cs typeface="Arial"/>
              </a:rPr>
              <a:t>equals a </a:t>
            </a:r>
            <a:r>
              <a:rPr sz="800" dirty="0">
                <a:latin typeface="Arial"/>
                <a:cs typeface="Arial"/>
              </a:rPr>
              <a:t>four hour </a:t>
            </a:r>
            <a:r>
              <a:rPr sz="800" spc="-5" dirty="0">
                <a:latin typeface="Arial"/>
                <a:cs typeface="Arial"/>
              </a:rPr>
              <a:t>period </a:t>
            </a:r>
            <a:r>
              <a:rPr sz="800" dirty="0">
                <a:latin typeface="Arial"/>
                <a:cs typeface="Arial"/>
              </a:rPr>
              <a:t>paid; "P-2" </a:t>
            </a:r>
            <a:r>
              <a:rPr sz="800" spc="-5" dirty="0">
                <a:latin typeface="Arial"/>
                <a:cs typeface="Arial"/>
              </a:rPr>
              <a:t>equals an </a:t>
            </a:r>
            <a:r>
              <a:rPr sz="800" dirty="0">
                <a:latin typeface="Arial"/>
                <a:cs typeface="Arial"/>
              </a:rPr>
              <a:t>eight hour </a:t>
            </a:r>
            <a:r>
              <a:rPr sz="800" spc="-5" dirty="0">
                <a:latin typeface="Arial"/>
                <a:cs typeface="Arial"/>
              </a:rPr>
              <a:t>period </a:t>
            </a:r>
            <a:r>
              <a:rPr sz="800" dirty="0">
                <a:latin typeface="Arial"/>
                <a:cs typeface="Arial"/>
              </a:rPr>
              <a:t>paid; "N-1" </a:t>
            </a:r>
            <a:r>
              <a:rPr sz="800" spc="-5" dirty="0">
                <a:latin typeface="Arial"/>
                <a:cs typeface="Arial"/>
              </a:rPr>
              <a:t>equals a </a:t>
            </a:r>
            <a:r>
              <a:rPr sz="800" dirty="0">
                <a:latin typeface="Arial"/>
                <a:cs typeface="Arial"/>
              </a:rPr>
              <a:t>four hour </a:t>
            </a:r>
            <a:r>
              <a:rPr sz="800" spc="-5" dirty="0">
                <a:latin typeface="Arial"/>
                <a:cs typeface="Arial"/>
              </a:rPr>
              <a:t>period  non-paid; </a:t>
            </a:r>
            <a:r>
              <a:rPr sz="800" dirty="0">
                <a:latin typeface="Arial"/>
                <a:cs typeface="Arial"/>
              </a:rPr>
              <a:t>and, "N-2" </a:t>
            </a:r>
            <a:r>
              <a:rPr sz="800" spc="-5" dirty="0">
                <a:latin typeface="Arial"/>
                <a:cs typeface="Arial"/>
              </a:rPr>
              <a:t>equals an </a:t>
            </a:r>
            <a:r>
              <a:rPr sz="800" dirty="0">
                <a:latin typeface="Arial"/>
                <a:cs typeface="Arial"/>
              </a:rPr>
              <a:t>eight hour </a:t>
            </a:r>
            <a:r>
              <a:rPr sz="800" spc="-5" dirty="0">
                <a:latin typeface="Arial"/>
                <a:cs typeface="Arial"/>
              </a:rPr>
              <a:t>period </a:t>
            </a:r>
            <a:r>
              <a:rPr sz="800" dirty="0">
                <a:latin typeface="Arial"/>
                <a:cs typeface="Arial"/>
              </a:rPr>
              <a:t>non-paid.) Voluntary Inactive Duty "N-1" </a:t>
            </a:r>
            <a:r>
              <a:rPr sz="800" spc="-5" dirty="0">
                <a:latin typeface="Arial"/>
                <a:cs typeface="Arial"/>
              </a:rPr>
              <a:t>equals a </a:t>
            </a:r>
            <a:r>
              <a:rPr sz="800" dirty="0">
                <a:latin typeface="Arial"/>
                <a:cs typeface="Arial"/>
              </a:rPr>
              <a:t>two hour </a:t>
            </a:r>
            <a:r>
              <a:rPr sz="800" spc="-5" dirty="0">
                <a:latin typeface="Arial"/>
                <a:cs typeface="Arial"/>
              </a:rPr>
              <a:t>non-paid period and  </a:t>
            </a:r>
            <a:r>
              <a:rPr sz="800" dirty="0">
                <a:latin typeface="Arial"/>
                <a:cs typeface="Arial"/>
              </a:rPr>
              <a:t>"N-2" </a:t>
            </a:r>
            <a:r>
              <a:rPr sz="800" spc="-5" dirty="0">
                <a:latin typeface="Arial"/>
                <a:cs typeface="Arial"/>
              </a:rPr>
              <a:t>equals </a:t>
            </a:r>
            <a:r>
              <a:rPr sz="800" dirty="0">
                <a:latin typeface="Arial"/>
                <a:cs typeface="Arial"/>
              </a:rPr>
              <a:t>aggregated eight hour </a:t>
            </a:r>
            <a:r>
              <a:rPr sz="800" spc="-5" dirty="0">
                <a:latin typeface="Arial"/>
                <a:cs typeface="Arial"/>
              </a:rPr>
              <a:t>non-paid</a:t>
            </a:r>
            <a:r>
              <a:rPr sz="800" spc="-30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period.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AutoNum type="arabicParenBoth"/>
            </a:pPr>
            <a:endParaRPr sz="1150">
              <a:latin typeface="Times New Roman"/>
              <a:cs typeface="Times New Roman"/>
            </a:endParaRPr>
          </a:p>
          <a:p>
            <a:pPr marL="521970" lvl="1" indent="-152400">
              <a:lnSpc>
                <a:spcPct val="100000"/>
              </a:lnSpc>
              <a:buAutoNum type="alphaLcParenBoth"/>
              <a:tabLst>
                <a:tab pos="522605" algn="l"/>
              </a:tabLst>
            </a:pPr>
            <a:r>
              <a:rPr sz="800" dirty="0">
                <a:latin typeface="Arial"/>
                <a:cs typeface="Arial"/>
              </a:rPr>
              <a:t>Exception to the rule for funeral honors for </a:t>
            </a:r>
            <a:r>
              <a:rPr sz="800" spc="-5" dirty="0">
                <a:latin typeface="Arial"/>
                <a:cs typeface="Arial"/>
              </a:rPr>
              <a:t>one </a:t>
            </a:r>
            <a:r>
              <a:rPr sz="800" dirty="0">
                <a:latin typeface="Arial"/>
                <a:cs typeface="Arial"/>
              </a:rPr>
              <a:t>retirement point per</a:t>
            </a:r>
            <a:r>
              <a:rPr sz="800" spc="-85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day.</a:t>
            </a:r>
            <a:endParaRPr sz="8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Font typeface="Arial"/>
              <a:buAutoNum type="alphaLcParenBoth"/>
            </a:pPr>
            <a:endParaRPr sz="1300">
              <a:latin typeface="Times New Roman"/>
              <a:cs typeface="Times New Roman"/>
            </a:endParaRPr>
          </a:p>
          <a:p>
            <a:pPr marL="521970" lvl="1" indent="-152400">
              <a:lnSpc>
                <a:spcPct val="100000"/>
              </a:lnSpc>
              <a:buAutoNum type="alphaLcParenBoth"/>
              <a:tabLst>
                <a:tab pos="522605" algn="l"/>
              </a:tabLst>
            </a:pPr>
            <a:r>
              <a:rPr sz="800" dirty="0">
                <a:latin typeface="Arial"/>
                <a:cs typeface="Arial"/>
              </a:rPr>
              <a:t>Exception to the rule for preauthorized conferences for </a:t>
            </a:r>
            <a:r>
              <a:rPr sz="800" spc="-5" dirty="0">
                <a:latin typeface="Arial"/>
                <a:cs typeface="Arial"/>
              </a:rPr>
              <a:t>one </a:t>
            </a:r>
            <a:r>
              <a:rPr sz="800" dirty="0">
                <a:latin typeface="Arial"/>
                <a:cs typeface="Arial"/>
              </a:rPr>
              <a:t>retirement point per</a:t>
            </a:r>
            <a:r>
              <a:rPr sz="800" spc="-85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day.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00">
              <a:latin typeface="Times New Roman"/>
              <a:cs typeface="Times New Roman"/>
            </a:endParaRPr>
          </a:p>
          <a:p>
            <a:pPr marL="369570">
              <a:lnSpc>
                <a:spcPct val="100000"/>
              </a:lnSpc>
            </a:pPr>
            <a:r>
              <a:rPr sz="800" dirty="0">
                <a:latin typeface="Arial"/>
                <a:cs typeface="Arial"/>
              </a:rPr>
              <a:t>(4) </a:t>
            </a:r>
            <a:r>
              <a:rPr sz="800" spc="-5" dirty="0">
                <a:latin typeface="Arial"/>
                <a:cs typeface="Arial"/>
              </a:rPr>
              <a:t>Column </a:t>
            </a:r>
            <a:r>
              <a:rPr sz="800" dirty="0">
                <a:latin typeface="Arial"/>
                <a:cs typeface="Arial"/>
              </a:rPr>
              <a:t>d. Enter location, description of the duties, training, or instruction</a:t>
            </a:r>
            <a:r>
              <a:rPr sz="800" spc="-70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performed.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Times New Roman"/>
              <a:cs typeface="Times New Roman"/>
            </a:endParaRPr>
          </a:p>
          <a:p>
            <a:pPr marL="483870" marR="105410" indent="-114300">
              <a:lnSpc>
                <a:spcPct val="100000"/>
              </a:lnSpc>
            </a:pPr>
            <a:r>
              <a:rPr sz="800" dirty="0">
                <a:latin typeface="Arial"/>
                <a:cs typeface="Arial"/>
              </a:rPr>
              <a:t>d. Item 11. The responsible officer verifying the duty </a:t>
            </a:r>
            <a:r>
              <a:rPr sz="800" spc="-5" dirty="0">
                <a:latin typeface="Arial"/>
                <a:cs typeface="Arial"/>
              </a:rPr>
              <a:t>will </a:t>
            </a:r>
            <a:r>
              <a:rPr sz="800" dirty="0">
                <a:latin typeface="Arial"/>
                <a:cs typeface="Arial"/>
              </a:rPr>
              <a:t>provide the </a:t>
            </a:r>
            <a:r>
              <a:rPr sz="800" spc="-5" dirty="0">
                <a:latin typeface="Arial"/>
                <a:cs typeface="Arial"/>
              </a:rPr>
              <a:t>signed </a:t>
            </a:r>
            <a:r>
              <a:rPr sz="800" dirty="0">
                <a:latin typeface="Arial"/>
                <a:cs typeface="Arial"/>
              </a:rPr>
              <a:t>DA Form </a:t>
            </a:r>
            <a:r>
              <a:rPr sz="800" spc="-5" dirty="0">
                <a:latin typeface="Arial"/>
                <a:cs typeface="Arial"/>
              </a:rPr>
              <a:t>1380 </a:t>
            </a:r>
            <a:r>
              <a:rPr sz="800" dirty="0">
                <a:latin typeface="Arial"/>
                <a:cs typeface="Arial"/>
              </a:rPr>
              <a:t>to the unit. Units </a:t>
            </a:r>
            <a:r>
              <a:rPr sz="800" spc="-5" dirty="0">
                <a:latin typeface="Arial"/>
                <a:cs typeface="Arial"/>
              </a:rPr>
              <a:t>will </a:t>
            </a:r>
            <a:r>
              <a:rPr sz="800" dirty="0">
                <a:latin typeface="Arial"/>
                <a:cs typeface="Arial"/>
              </a:rPr>
              <a:t>ensure DA Form  1380s are processed for pay </a:t>
            </a:r>
            <a:r>
              <a:rPr sz="800" spc="-5" dirty="0">
                <a:latin typeface="Arial"/>
                <a:cs typeface="Arial"/>
              </a:rPr>
              <a:t>and non-paid </a:t>
            </a:r>
            <a:r>
              <a:rPr sz="800" dirty="0">
                <a:latin typeface="Arial"/>
                <a:cs typeface="Arial"/>
              </a:rPr>
              <a:t>retirement points </a:t>
            </a:r>
            <a:r>
              <a:rPr sz="800" spc="-5" dirty="0">
                <a:latin typeface="Arial"/>
                <a:cs typeface="Arial"/>
              </a:rPr>
              <a:t>no </a:t>
            </a:r>
            <a:r>
              <a:rPr sz="800" dirty="0">
                <a:latin typeface="Arial"/>
                <a:cs typeface="Arial"/>
              </a:rPr>
              <a:t>later than the last day of each duty month through submission to  DFAS for </a:t>
            </a:r>
            <a:r>
              <a:rPr sz="800" spc="-5" dirty="0">
                <a:latin typeface="Arial"/>
                <a:cs typeface="Arial"/>
              </a:rPr>
              <a:t>paid </a:t>
            </a:r>
            <a:r>
              <a:rPr sz="800" dirty="0">
                <a:latin typeface="Arial"/>
                <a:cs typeface="Arial"/>
              </a:rPr>
              <a:t>IDT duties </a:t>
            </a:r>
            <a:r>
              <a:rPr sz="800" spc="-5" dirty="0">
                <a:latin typeface="Arial"/>
                <a:cs typeface="Arial"/>
              </a:rPr>
              <a:t>and </a:t>
            </a:r>
            <a:r>
              <a:rPr sz="800" dirty="0">
                <a:latin typeface="Arial"/>
                <a:cs typeface="Arial"/>
              </a:rPr>
              <a:t>AHRC for </a:t>
            </a:r>
            <a:r>
              <a:rPr sz="800" spc="-5" dirty="0">
                <a:latin typeface="Arial"/>
                <a:cs typeface="Arial"/>
              </a:rPr>
              <a:t>non-paid </a:t>
            </a:r>
            <a:r>
              <a:rPr sz="800" dirty="0">
                <a:latin typeface="Arial"/>
                <a:cs typeface="Arial"/>
              </a:rPr>
              <a:t>IDT duties. AHRC points of contact for submission of </a:t>
            </a:r>
            <a:r>
              <a:rPr sz="800" spc="-5" dirty="0">
                <a:latin typeface="Arial"/>
                <a:cs typeface="Arial"/>
              </a:rPr>
              <a:t>non-paid </a:t>
            </a:r>
            <a:r>
              <a:rPr sz="800" dirty="0">
                <a:latin typeface="Arial"/>
                <a:cs typeface="Arial"/>
              </a:rPr>
              <a:t>IDT actions can  be located at</a:t>
            </a:r>
            <a:r>
              <a:rPr sz="800" spc="-105" dirty="0">
                <a:latin typeface="Arial"/>
                <a:cs typeface="Arial"/>
              </a:rPr>
              <a:t> </a:t>
            </a:r>
            <a:r>
              <a:rPr sz="800" u="sng" dirty="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https://www.hrc.army.mil/content/Retirement%20Points%20Accounting%20System%20RPAS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0" marR="74930" indent="-114300">
              <a:lnSpc>
                <a:spcPct val="100000"/>
              </a:lnSpc>
            </a:pPr>
            <a:r>
              <a:rPr sz="800" b="1" dirty="0">
                <a:latin typeface="Arial"/>
                <a:cs typeface="Arial"/>
              </a:rPr>
              <a:t>4. DISPOSITION. </a:t>
            </a:r>
            <a:r>
              <a:rPr sz="800" spc="-5" dirty="0">
                <a:latin typeface="Arial"/>
                <a:cs typeface="Arial"/>
              </a:rPr>
              <a:t>Upon </a:t>
            </a:r>
            <a:r>
              <a:rPr sz="800" dirty="0">
                <a:latin typeface="Arial"/>
                <a:cs typeface="Arial"/>
              </a:rPr>
              <a:t>DA Form </a:t>
            </a:r>
            <a:r>
              <a:rPr sz="800" spc="-5" dirty="0">
                <a:latin typeface="Arial"/>
                <a:cs typeface="Arial"/>
              </a:rPr>
              <a:t>1380 </a:t>
            </a:r>
            <a:r>
              <a:rPr sz="800" dirty="0">
                <a:latin typeface="Arial"/>
                <a:cs typeface="Arial"/>
              </a:rPr>
              <a:t>validation by DFAS (Paid) or AHRC (Non-Paid) </a:t>
            </a:r>
            <a:r>
              <a:rPr sz="800" spc="-5" dirty="0">
                <a:latin typeface="Arial"/>
                <a:cs typeface="Arial"/>
              </a:rPr>
              <a:t>award </a:t>
            </a:r>
            <a:r>
              <a:rPr sz="800" dirty="0">
                <a:latin typeface="Arial"/>
                <a:cs typeface="Arial"/>
              </a:rPr>
              <a:t>of retirement pints, units </a:t>
            </a:r>
            <a:r>
              <a:rPr sz="800" spc="-5" dirty="0">
                <a:latin typeface="Arial"/>
                <a:cs typeface="Arial"/>
              </a:rPr>
              <a:t>will </a:t>
            </a:r>
            <a:r>
              <a:rPr sz="800" dirty="0">
                <a:latin typeface="Arial"/>
                <a:cs typeface="Arial"/>
              </a:rPr>
              <a:t>annotate </a:t>
            </a:r>
            <a:r>
              <a:rPr sz="800" spc="-5" dirty="0">
                <a:latin typeface="Arial"/>
                <a:cs typeface="Arial"/>
              </a:rPr>
              <a:t>on </a:t>
            </a:r>
            <a:r>
              <a:rPr sz="800" dirty="0">
                <a:latin typeface="Arial"/>
                <a:cs typeface="Arial"/>
              </a:rPr>
              <a:t>item  12, </a:t>
            </a:r>
            <a:r>
              <a:rPr sz="800" spc="-5" dirty="0">
                <a:latin typeface="Arial"/>
                <a:cs typeface="Arial"/>
              </a:rPr>
              <a:t>page 1 </a:t>
            </a:r>
            <a:r>
              <a:rPr sz="800" dirty="0">
                <a:latin typeface="Arial"/>
                <a:cs typeface="Arial"/>
              </a:rPr>
              <a:t>of the DA Form </a:t>
            </a:r>
            <a:r>
              <a:rPr sz="800" spc="-5" dirty="0">
                <a:latin typeface="Arial"/>
                <a:cs typeface="Arial"/>
              </a:rPr>
              <a:t>1380 and </a:t>
            </a:r>
            <a:r>
              <a:rPr sz="800" dirty="0">
                <a:latin typeface="Arial"/>
                <a:cs typeface="Arial"/>
              </a:rPr>
              <a:t>ensure DA Form 1380s are filed per AR 25-400-2 </a:t>
            </a:r>
            <a:r>
              <a:rPr sz="800" spc="-5" dirty="0">
                <a:latin typeface="Arial"/>
                <a:cs typeface="Arial"/>
              </a:rPr>
              <a:t>and </a:t>
            </a:r>
            <a:r>
              <a:rPr sz="800" dirty="0">
                <a:latin typeface="Arial"/>
                <a:cs typeface="Arial"/>
              </a:rPr>
              <a:t>submitted to the Soldier's AMHRR (iPERMS)  per AR</a:t>
            </a:r>
            <a:r>
              <a:rPr sz="800" spc="-105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600-8-104.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1028</Words>
  <Application>Microsoft Office PowerPoint</Application>
  <PresentationFormat>Custom</PresentationFormat>
  <Paragraphs>128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ARMY RESERVE - RECORD OF INDIVIDUAL PERFORMANCE OF RESERVE DUTY TRAINING</dc:title>
  <dc:subject>DA FORM 1380, MAY 2019</dc:subject>
  <dc:creator>APD</dc:creator>
  <cp:lastModifiedBy>Whittle, Steven D SSG AGR MIRC</cp:lastModifiedBy>
  <cp:revision>6</cp:revision>
  <dcterms:created xsi:type="dcterms:W3CDTF">2020-03-27T09:41:06Z</dcterms:created>
  <dcterms:modified xsi:type="dcterms:W3CDTF">2020-03-27T19:32:45Z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2019-05-22T00:00:00Z</vt:filetime>
  </property>
  <property fmtid="{D5CDD505-2E9C-101B-9397-08002B2CF9AE}" pid="3" name="Creator">
    <vt:lpwstr>Designer 6.3</vt:lpwstr>
  </property>
  <property fmtid="{D5CDD505-2E9C-101B-9397-08002B2CF9AE}" pid="4" name="LastSaved">
    <vt:filetime>2020-03-27T00:00:00Z</vt:filetime>
  </property>
</Properties>
</file>